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1.xml" ContentType="application/vnd.openxmlformats-officedocument.themeOverride+xml"/>
  <Override PartName="/ppt/tags/tag9.xml" ContentType="application/vnd.openxmlformats-officedocument.presentationml.tags+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6.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heme/themeOverride2.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 id="2147484173" r:id="rId24"/>
  </p:sldMasterIdLst>
  <p:notesMasterIdLst>
    <p:notesMasterId r:id="rId163"/>
  </p:notesMasterIdLst>
  <p:sldIdLst>
    <p:sldId id="536" r:id="rId25"/>
    <p:sldId id="472" r:id="rId26"/>
    <p:sldId id="388" r:id="rId27"/>
    <p:sldId id="537" r:id="rId28"/>
    <p:sldId id="530" r:id="rId29"/>
    <p:sldId id="390" r:id="rId30"/>
    <p:sldId id="470" r:id="rId31"/>
    <p:sldId id="471" r:id="rId32"/>
    <p:sldId id="528" r:id="rId33"/>
    <p:sldId id="538" r:id="rId34"/>
    <p:sldId id="539" r:id="rId35"/>
    <p:sldId id="433" r:id="rId36"/>
    <p:sldId id="434" r:id="rId37"/>
    <p:sldId id="532" r:id="rId38"/>
    <p:sldId id="541" r:id="rId39"/>
    <p:sldId id="542" r:id="rId40"/>
    <p:sldId id="543" r:id="rId41"/>
    <p:sldId id="435" r:id="rId42"/>
    <p:sldId id="540" r:id="rId43"/>
    <p:sldId id="437" r:id="rId44"/>
    <p:sldId id="475" r:id="rId45"/>
    <p:sldId id="476" r:id="rId46"/>
    <p:sldId id="438" r:id="rId47"/>
    <p:sldId id="477" r:id="rId48"/>
    <p:sldId id="478" r:id="rId49"/>
    <p:sldId id="523" r:id="rId50"/>
    <p:sldId id="524" r:id="rId51"/>
    <p:sldId id="558" r:id="rId52"/>
    <p:sldId id="525" r:id="rId53"/>
    <p:sldId id="526" r:id="rId54"/>
    <p:sldId id="560" r:id="rId55"/>
    <p:sldId id="559" r:id="rId56"/>
    <p:sldId id="527" r:id="rId57"/>
    <p:sldId id="480" r:id="rId58"/>
    <p:sldId id="481" r:id="rId59"/>
    <p:sldId id="482" r:id="rId60"/>
    <p:sldId id="483" r:id="rId61"/>
    <p:sldId id="484" r:id="rId62"/>
    <p:sldId id="487" r:id="rId63"/>
    <p:sldId id="488" r:id="rId64"/>
    <p:sldId id="485" r:id="rId65"/>
    <p:sldId id="486" r:id="rId66"/>
    <p:sldId id="440" r:id="rId67"/>
    <p:sldId id="441" r:id="rId68"/>
    <p:sldId id="442" r:id="rId69"/>
    <p:sldId id="443" r:id="rId70"/>
    <p:sldId id="444" r:id="rId71"/>
    <p:sldId id="544" r:id="rId72"/>
    <p:sldId id="545" r:id="rId73"/>
    <p:sldId id="546" r:id="rId74"/>
    <p:sldId id="547" r:id="rId75"/>
    <p:sldId id="548" r:id="rId76"/>
    <p:sldId id="549" r:id="rId77"/>
    <p:sldId id="393" r:id="rId78"/>
    <p:sldId id="489" r:id="rId79"/>
    <p:sldId id="505" r:id="rId80"/>
    <p:sldId id="506" r:id="rId81"/>
    <p:sldId id="507" r:id="rId82"/>
    <p:sldId id="508" r:id="rId83"/>
    <p:sldId id="509" r:id="rId84"/>
    <p:sldId id="510" r:id="rId85"/>
    <p:sldId id="511" r:id="rId86"/>
    <p:sldId id="512" r:id="rId87"/>
    <p:sldId id="513" r:id="rId88"/>
    <p:sldId id="514" r:id="rId89"/>
    <p:sldId id="515" r:id="rId90"/>
    <p:sldId id="516" r:id="rId91"/>
    <p:sldId id="517" r:id="rId92"/>
    <p:sldId id="446" r:id="rId93"/>
    <p:sldId id="518" r:id="rId94"/>
    <p:sldId id="520" r:id="rId95"/>
    <p:sldId id="391" r:id="rId96"/>
    <p:sldId id="447" r:id="rId97"/>
    <p:sldId id="490" r:id="rId98"/>
    <p:sldId id="521" r:id="rId99"/>
    <p:sldId id="522" r:id="rId100"/>
    <p:sldId id="449" r:id="rId101"/>
    <p:sldId id="450" r:id="rId102"/>
    <p:sldId id="451" r:id="rId103"/>
    <p:sldId id="392" r:id="rId104"/>
    <p:sldId id="503" r:id="rId105"/>
    <p:sldId id="452" r:id="rId106"/>
    <p:sldId id="429" r:id="rId107"/>
    <p:sldId id="430" r:id="rId108"/>
    <p:sldId id="431" r:id="rId109"/>
    <p:sldId id="432" r:id="rId110"/>
    <p:sldId id="491" r:id="rId111"/>
    <p:sldId id="504" r:id="rId112"/>
    <p:sldId id="492" r:id="rId113"/>
    <p:sldId id="493" r:id="rId114"/>
    <p:sldId id="494" r:id="rId115"/>
    <p:sldId id="495" r:id="rId116"/>
    <p:sldId id="496" r:id="rId117"/>
    <p:sldId id="497" r:id="rId118"/>
    <p:sldId id="498" r:id="rId119"/>
    <p:sldId id="499" r:id="rId120"/>
    <p:sldId id="500" r:id="rId121"/>
    <p:sldId id="501" r:id="rId122"/>
    <p:sldId id="502" r:id="rId123"/>
    <p:sldId id="529" r:id="rId124"/>
    <p:sldId id="455" r:id="rId125"/>
    <p:sldId id="534" r:id="rId126"/>
    <p:sldId id="535" r:id="rId127"/>
    <p:sldId id="291" r:id="rId128"/>
    <p:sldId id="292" r:id="rId129"/>
    <p:sldId id="375" r:id="rId130"/>
    <p:sldId id="372" r:id="rId131"/>
    <p:sldId id="300" r:id="rId132"/>
    <p:sldId id="302" r:id="rId133"/>
    <p:sldId id="342" r:id="rId134"/>
    <p:sldId id="306" r:id="rId135"/>
    <p:sldId id="381" r:id="rId136"/>
    <p:sldId id="382" r:id="rId137"/>
    <p:sldId id="320" r:id="rId138"/>
    <p:sldId id="308" r:id="rId139"/>
    <p:sldId id="307" r:id="rId140"/>
    <p:sldId id="387" r:id="rId141"/>
    <p:sldId id="314" r:id="rId142"/>
    <p:sldId id="364" r:id="rId143"/>
    <p:sldId id="311" r:id="rId144"/>
    <p:sldId id="309" r:id="rId145"/>
    <p:sldId id="319" r:id="rId146"/>
    <p:sldId id="316" r:id="rId147"/>
    <p:sldId id="321" r:id="rId148"/>
    <p:sldId id="323" r:id="rId149"/>
    <p:sldId id="324" r:id="rId150"/>
    <p:sldId id="325" r:id="rId151"/>
    <p:sldId id="383" r:id="rId152"/>
    <p:sldId id="322" r:id="rId153"/>
    <p:sldId id="326" r:id="rId154"/>
    <p:sldId id="327" r:id="rId155"/>
    <p:sldId id="341" r:id="rId156"/>
    <p:sldId id="329" r:id="rId157"/>
    <p:sldId id="330" r:id="rId158"/>
    <p:sldId id="370" r:id="rId159"/>
    <p:sldId id="331" r:id="rId160"/>
    <p:sldId id="332" r:id="rId161"/>
    <p:sldId id="334" r:id="rId162"/>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69824" autoAdjust="0"/>
  </p:normalViewPr>
  <p:slideViewPr>
    <p:cSldViewPr snapToGrid="0">
      <p:cViewPr varScale="1">
        <p:scale>
          <a:sx n="68" d="100"/>
          <a:sy n="68" d="100"/>
        </p:scale>
        <p:origin x="1464" y="38"/>
      </p:cViewPr>
      <p:guideLst>
        <p:guide orient="horz" pos="2160"/>
        <p:guide pos="3840"/>
      </p:guideLst>
    </p:cSldViewPr>
  </p:slideViewPr>
  <p:outlineViewPr>
    <p:cViewPr>
      <p:scale>
        <a:sx n="33" d="100"/>
        <a:sy n="33" d="100"/>
      </p:scale>
      <p:origin x="0" y="-8952"/>
    </p:cViewPr>
  </p:outlineViewPr>
  <p:notesTextViewPr>
    <p:cViewPr>
      <p:scale>
        <a:sx n="66" d="100"/>
        <a:sy n="66"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21.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slide" Target="slides/slide114.xml"/><Relationship Id="rId159" Type="http://schemas.openxmlformats.org/officeDocument/2006/relationships/slide" Target="slides/slide135.xml"/><Relationship Id="rId170" Type="http://schemas.microsoft.com/office/2015/10/relationships/revisionInfo" Target="revisionInfo.xml"/><Relationship Id="rId107" Type="http://schemas.openxmlformats.org/officeDocument/2006/relationships/slide" Target="slides/slide83.xml"/><Relationship Id="rId11" Type="http://schemas.openxmlformats.org/officeDocument/2006/relationships/slideMaster" Target="slideMasters/slideMaster11.xml"/><Relationship Id="rId32" Type="http://schemas.openxmlformats.org/officeDocument/2006/relationships/slide" Target="slides/slide8.xml"/><Relationship Id="rId53" Type="http://schemas.openxmlformats.org/officeDocument/2006/relationships/slide" Target="slides/slide29.xml"/><Relationship Id="rId74" Type="http://schemas.openxmlformats.org/officeDocument/2006/relationships/slide" Target="slides/slide50.xml"/><Relationship Id="rId128" Type="http://schemas.openxmlformats.org/officeDocument/2006/relationships/slide" Target="slides/slide104.xml"/><Relationship Id="rId149" Type="http://schemas.openxmlformats.org/officeDocument/2006/relationships/slide" Target="slides/slide125.xml"/><Relationship Id="rId5" Type="http://schemas.openxmlformats.org/officeDocument/2006/relationships/slideMaster" Target="slideMasters/slideMaster5.xml"/><Relationship Id="rId95" Type="http://schemas.openxmlformats.org/officeDocument/2006/relationships/slide" Target="slides/slide71.xml"/><Relationship Id="rId160" Type="http://schemas.openxmlformats.org/officeDocument/2006/relationships/slide" Target="slides/slide136.xml"/><Relationship Id="rId22" Type="http://schemas.openxmlformats.org/officeDocument/2006/relationships/slideMaster" Target="slideMasters/slideMaster22.xml"/><Relationship Id="rId43" Type="http://schemas.openxmlformats.org/officeDocument/2006/relationships/slide" Target="slides/slide19.xml"/><Relationship Id="rId64" Type="http://schemas.openxmlformats.org/officeDocument/2006/relationships/slide" Target="slides/slide40.xml"/><Relationship Id="rId118" Type="http://schemas.openxmlformats.org/officeDocument/2006/relationships/slide" Target="slides/slide94.xml"/><Relationship Id="rId139" Type="http://schemas.openxmlformats.org/officeDocument/2006/relationships/slide" Target="slides/slide115.xml"/><Relationship Id="rId85" Type="http://schemas.openxmlformats.org/officeDocument/2006/relationships/slide" Target="slides/slide61.xml"/><Relationship Id="rId150" Type="http://schemas.openxmlformats.org/officeDocument/2006/relationships/slide" Target="slides/slide126.xml"/><Relationship Id="rId12" Type="http://schemas.openxmlformats.org/officeDocument/2006/relationships/slideMaster" Target="slideMasters/slideMaster12.xml"/><Relationship Id="rId33" Type="http://schemas.openxmlformats.org/officeDocument/2006/relationships/slide" Target="slides/slide9.xml"/><Relationship Id="rId108" Type="http://schemas.openxmlformats.org/officeDocument/2006/relationships/slide" Target="slides/slide84.xml"/><Relationship Id="rId129" Type="http://schemas.openxmlformats.org/officeDocument/2006/relationships/slide" Target="slides/slide105.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40" Type="http://schemas.openxmlformats.org/officeDocument/2006/relationships/slide" Target="slides/slide116.xml"/><Relationship Id="rId145" Type="http://schemas.openxmlformats.org/officeDocument/2006/relationships/slide" Target="slides/slide121.xml"/><Relationship Id="rId161" Type="http://schemas.openxmlformats.org/officeDocument/2006/relationships/slide" Target="slides/slide137.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0" Type="http://schemas.openxmlformats.org/officeDocument/2006/relationships/slide" Target="slides/slide106.xml"/><Relationship Id="rId135" Type="http://schemas.openxmlformats.org/officeDocument/2006/relationships/slide" Target="slides/slide111.xml"/><Relationship Id="rId151" Type="http://schemas.openxmlformats.org/officeDocument/2006/relationships/slide" Target="slides/slide127.xml"/><Relationship Id="rId156" Type="http://schemas.openxmlformats.org/officeDocument/2006/relationships/slide" Target="slides/slide132.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141" Type="http://schemas.openxmlformats.org/officeDocument/2006/relationships/slide" Target="slides/slide117.xml"/><Relationship Id="rId146" Type="http://schemas.openxmlformats.org/officeDocument/2006/relationships/slide" Target="slides/slide122.xml"/><Relationship Id="rId16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162" Type="http://schemas.openxmlformats.org/officeDocument/2006/relationships/slide" Target="slides/slide138.xml"/><Relationship Id="rId2" Type="http://schemas.openxmlformats.org/officeDocument/2006/relationships/slideMaster" Target="slideMasters/slideMaster2.xml"/><Relationship Id="rId29" Type="http://schemas.openxmlformats.org/officeDocument/2006/relationships/slide" Target="slides/slide5.xml"/><Relationship Id="rId24" Type="http://schemas.openxmlformats.org/officeDocument/2006/relationships/slideMaster" Target="slideMasters/slideMaster24.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slide" Target="slides/slide112.xml"/><Relationship Id="rId157" Type="http://schemas.openxmlformats.org/officeDocument/2006/relationships/slide" Target="slides/slide133.xml"/><Relationship Id="rId61" Type="http://schemas.openxmlformats.org/officeDocument/2006/relationships/slide" Target="slides/slide37.xml"/><Relationship Id="rId82" Type="http://schemas.openxmlformats.org/officeDocument/2006/relationships/slide" Target="slides/slide58.xml"/><Relationship Id="rId152" Type="http://schemas.openxmlformats.org/officeDocument/2006/relationships/slide" Target="slides/slide128.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147" Type="http://schemas.openxmlformats.org/officeDocument/2006/relationships/slide" Target="slides/slide123.xml"/><Relationship Id="rId16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142" Type="http://schemas.openxmlformats.org/officeDocument/2006/relationships/slide" Target="slides/slide118.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slide" Target="slides/slide113.xml"/><Relationship Id="rId158" Type="http://schemas.openxmlformats.org/officeDocument/2006/relationships/slide" Target="slides/slide134.xml"/><Relationship Id="rId20" Type="http://schemas.openxmlformats.org/officeDocument/2006/relationships/slideMaster" Target="slideMasters/slideMaster20.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3" Type="http://schemas.openxmlformats.org/officeDocument/2006/relationships/slide" Target="slides/slide129.xml"/><Relationship Id="rId15" Type="http://schemas.openxmlformats.org/officeDocument/2006/relationships/slideMaster" Target="slideMasters/slideMaster15.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10.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143" Type="http://schemas.openxmlformats.org/officeDocument/2006/relationships/slide" Target="slides/slide119.xml"/><Relationship Id="rId148" Type="http://schemas.openxmlformats.org/officeDocument/2006/relationships/slide" Target="slides/slide124.xml"/><Relationship Id="rId164" Type="http://schemas.openxmlformats.org/officeDocument/2006/relationships/commentAuthors" Target="commentAuthors.xml"/><Relationship Id="rId16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slide" Target="slides/slide109.xml"/><Relationship Id="rId154" Type="http://schemas.openxmlformats.org/officeDocument/2006/relationships/slide" Target="slides/slide130.xml"/><Relationship Id="rId16" Type="http://schemas.openxmlformats.org/officeDocument/2006/relationships/slideMaster" Target="slideMasters/slideMaster16.xml"/><Relationship Id="rId37" Type="http://schemas.openxmlformats.org/officeDocument/2006/relationships/slide" Target="slides/slide13.xml"/><Relationship Id="rId58" Type="http://schemas.openxmlformats.org/officeDocument/2006/relationships/slide" Target="slides/slide34.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44" Type="http://schemas.openxmlformats.org/officeDocument/2006/relationships/slide" Target="slides/slide120.xml"/><Relationship Id="rId90" Type="http://schemas.openxmlformats.org/officeDocument/2006/relationships/slide" Target="slides/slide66.xml"/><Relationship Id="rId165" Type="http://schemas.openxmlformats.org/officeDocument/2006/relationships/presProps" Target="presProps.xml"/><Relationship Id="rId27" Type="http://schemas.openxmlformats.org/officeDocument/2006/relationships/slide" Target="slides/slide3.xml"/><Relationship Id="rId48" Type="http://schemas.openxmlformats.org/officeDocument/2006/relationships/slide" Target="slides/slide24.xml"/><Relationship Id="rId69" Type="http://schemas.openxmlformats.org/officeDocument/2006/relationships/slide" Target="slides/slide45.xml"/><Relationship Id="rId113" Type="http://schemas.openxmlformats.org/officeDocument/2006/relationships/slide" Target="slides/slide89.xml"/><Relationship Id="rId134" Type="http://schemas.openxmlformats.org/officeDocument/2006/relationships/slide" Target="slides/slide110.xml"/><Relationship Id="rId80" Type="http://schemas.openxmlformats.org/officeDocument/2006/relationships/slide" Target="slides/slide56.xml"/><Relationship Id="rId155" Type="http://schemas.openxmlformats.org/officeDocument/2006/relationships/slide" Target="slides/slide131.xml"/><Relationship Id="rId17" Type="http://schemas.openxmlformats.org/officeDocument/2006/relationships/slideMaster" Target="slideMasters/slideMaster17.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24"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5:49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APPLICATION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6/25/2018 5:49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YOU JUST WANT TO DEPLOY VISUALLY</a:t>
            </a:r>
          </a:p>
          <a:p>
            <a:r>
              <a:rPr lang="en-CA" dirty="0"/>
              <a:t>YOU CAN TEMPLATIZE DEPLOYMENTS AND SPECIFY VARIABLES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dirty="0"/>
          </a:p>
        </p:txBody>
      </p:sp>
    </p:spTree>
    <p:extLst>
      <p:ext uri="{BB962C8B-B14F-4D97-AF65-F5344CB8AC3E}">
        <p14:creationId xmlns:p14="http://schemas.microsoft.com/office/powerpoint/2010/main" val="11413170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133</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136</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137</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138</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6/25/2018 5:49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5:49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p>
          <a:p>
            <a:endParaRPr lang="en-CA" dirty="0"/>
          </a:p>
          <a:p>
            <a:r>
              <a:rPr lang="en-CA" dirty="0"/>
              <a:t>M SERIES UP TO 4TB RAM</a:t>
            </a:r>
          </a:p>
          <a:p>
            <a:endParaRPr lang="en-CA" dirty="0"/>
          </a:p>
          <a:p>
            <a:r>
              <a:rPr lang="en-CA" dirty="0"/>
              <a:t>CAN CHANGE FROM D TO Dv2 FOR EXAMPLE. NOT ALWAYS POSSIBLE TO CHANGE BETWEEN SERIES.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6/25/2018 5:49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ASM 534</a:t>
            </a:r>
          </a:p>
          <a:p>
            <a:r>
              <a:rPr lang="en-CA" dirty="0"/>
              <a:t>ARM 535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https://azure.microsoft.com/en-us/pricing/calculator/</a:t>
            </a:r>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dirty="0"/>
          </a:p>
        </p:txBody>
      </p:sp>
    </p:spTree>
    <p:extLst>
      <p:ext uri="{BB962C8B-B14F-4D97-AF65-F5344CB8AC3E}">
        <p14:creationId xmlns:p14="http://schemas.microsoft.com/office/powerpoint/2010/main" val="335929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PREVIEW—AZURE STANDARD SSD—5000 IOPS 200MB THROUGHOUT –HALF THE PRICE OF PREMIUM</a:t>
            </a:r>
          </a:p>
          <a:p>
            <a:endParaRPr lang="en-CA" dirty="0"/>
          </a:p>
          <a:p>
            <a:r>
              <a:rPr lang="en-CA" dirty="0"/>
              <a:t>IOPS DEPEND ON VM SIZE</a:t>
            </a:r>
          </a:p>
          <a:p>
            <a:endParaRPr lang="en-CA" dirty="0"/>
          </a:p>
          <a:p>
            <a:endParaRPr lang="en-CA" dirty="0"/>
          </a:p>
          <a:p>
            <a:endParaRPr lang="en-CA" dirty="0"/>
          </a:p>
          <a:p>
            <a:endParaRPr lang="en-US" dirty="0"/>
          </a:p>
          <a:p>
            <a:endParaRPr lang="en-US" dirty="0"/>
          </a:p>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3042583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https://azure.microsoft.com/en-us/updates/</a:t>
            </a:r>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2381653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POD = 990-998 NODES</a:t>
            </a:r>
          </a:p>
          <a:p>
            <a:r>
              <a:rPr lang="en-CA" baseline="0" dirty="0"/>
              <a:t>MULTIPLE NODES MAKE UP A DATACENTER</a:t>
            </a:r>
          </a:p>
          <a:p>
            <a:r>
              <a:rPr lang="en-CA" baseline="0" dirty="0"/>
              <a:t>MULTIPLE DATACENTERS MAKE UP A REGION</a:t>
            </a:r>
          </a:p>
          <a:p>
            <a:r>
              <a:rPr lang="en-CA" baseline="0" dirty="0"/>
              <a:t>THREE DATACENTERS IN A ZONE</a:t>
            </a:r>
          </a:p>
          <a:p>
            <a:r>
              <a:rPr lang="en-CA" baseline="0" dirty="0"/>
              <a:t>MS DESIGNS DATACENTERS</a:t>
            </a:r>
          </a:p>
          <a:p>
            <a:r>
              <a:rPr lang="en-CA" baseline="0" dirty="0"/>
              <a:t>OPEN COMPUTE SPECIFICATIONS RELEASED</a:t>
            </a:r>
          </a:p>
          <a:p>
            <a:r>
              <a:rPr lang="en-CA" baseline="0" dirty="0"/>
              <a:t>VENDERS BID, MS BUYS</a:t>
            </a:r>
          </a:p>
          <a:p>
            <a:r>
              <a:rPr lang="en-CA" baseline="0" dirty="0"/>
              <a:t>NO LOGOS, SAVING 2CENTS PER BOX</a:t>
            </a:r>
          </a:p>
          <a:p>
            <a:r>
              <a:rPr lang="en-CA" baseline="0" dirty="0"/>
              <a:t>HP THROWS THEM IN FOR FREE</a:t>
            </a:r>
          </a:p>
          <a:p>
            <a:r>
              <a:rPr lang="en-CA" baseline="0" dirty="0"/>
              <a:t>70% OF HDS CAN FAIL IN A POD BEFORE THE POD IS REPLACED</a:t>
            </a:r>
          </a:p>
          <a:p>
            <a:r>
              <a:rPr lang="en-CA" baseline="0" dirty="0"/>
              <a:t>NO WAY THAT CUSTOMERS CAN RUN THEIR DATACENTERS CHEAPER</a:t>
            </a:r>
          </a:p>
          <a:p>
            <a:endParaRPr lang="en-CA" baseline="0" dirty="0"/>
          </a:p>
          <a:p>
            <a:r>
              <a:rPr lang="en-CA" baseline="0" dirty="0"/>
              <a:t>EVERY REGION HAS A PAIRED (SISTER) REGION</a:t>
            </a:r>
          </a:p>
          <a:p>
            <a:endParaRPr lang="en-CA" baseline="0" dirty="0"/>
          </a:p>
          <a:p>
            <a:endParaRPr lang="en-CA" baseline="0" dirty="0"/>
          </a:p>
          <a:p>
            <a:r>
              <a:rPr lang="en-CA" baseline="0" dirty="0"/>
              <a:t>NEW SCOTLAND UNDERWATER DATACENTER—NOT ENOUGH LAND NEAR THE POPULATION</a:t>
            </a:r>
          </a:p>
          <a:p>
            <a:r>
              <a:rPr lang="en-CA" baseline="0" dirty="0"/>
              <a:t>ROBOT PICKED UP UNDERWATER CABLE AND CONNECTED IT BEFORE LOWERING DATACENTER 130’</a:t>
            </a:r>
          </a:p>
          <a:p>
            <a:r>
              <a:rPr lang="en-CA" baseline="0" dirty="0"/>
              <a:t>MS OWNS SECOND LARGEST DARK FIBER IN THE WORLD</a:t>
            </a:r>
          </a:p>
          <a:p>
            <a:r>
              <a:rPr lang="en-CA" baseline="0" dirty="0"/>
              <a:t>GOOGLE #1</a:t>
            </a:r>
          </a:p>
          <a:p>
            <a:r>
              <a:rPr lang="en-CA" baseline="0" dirty="0"/>
              <a:t>FACEBOOK #3</a:t>
            </a:r>
          </a:p>
          <a:p>
            <a:r>
              <a:rPr lang="en-CA" baseline="0" dirty="0"/>
              <a:t>ZERO PEOPLE WORK IN THE DATACENTER</a:t>
            </a:r>
          </a:p>
          <a:p>
            <a:r>
              <a:rPr lang="en-CA" baseline="0" dirty="0"/>
              <a:t>NETWORK AND POWER CONNECTION REQUIRES AN EMPLOYEE</a:t>
            </a:r>
            <a:endParaRPr lang="en-US" baseline="0" dirty="0"/>
          </a:p>
          <a:p>
            <a:endParaRPr lang="en-US" baseline="0" dirty="0"/>
          </a:p>
          <a:p>
            <a:endParaRPr lang="en-CA" baseline="0" dirty="0"/>
          </a:p>
          <a:p>
            <a:r>
              <a:rPr lang="en-CA" baseline="0" dirty="0"/>
              <a:t>ASR = AZURE TO AZURE SITE RECOVERY</a:t>
            </a:r>
          </a:p>
          <a:p>
            <a:endParaRPr lang="en-CA" baseline="0" dirty="0"/>
          </a:p>
          <a:p>
            <a:r>
              <a:rPr lang="en-CA" baseline="0" dirty="0"/>
              <a:t>MUST COORDINATE WITH ASE (APP SERVICE ENVIRONMENT)</a:t>
            </a:r>
          </a:p>
          <a:p>
            <a:r>
              <a:rPr lang="en-CA" baseline="0" dirty="0"/>
              <a:t>“</a:t>
            </a:r>
            <a:r>
              <a:rPr lang="en-CA" sz="1200" b="0" i="0" kern="1200" dirty="0">
                <a:solidFill>
                  <a:schemeClr val="tx1"/>
                </a:solidFill>
                <a:effectLst/>
                <a:latin typeface="+mn-lt"/>
                <a:ea typeface="+mn-ea"/>
                <a:cs typeface="+mn-cs"/>
              </a:rPr>
              <a:t>An </a:t>
            </a:r>
            <a:r>
              <a:rPr lang="en-CA" sz="1200" b="1" i="0" kern="1200" dirty="0">
                <a:solidFill>
                  <a:schemeClr val="tx1"/>
                </a:solidFill>
                <a:effectLst/>
                <a:latin typeface="+mn-lt"/>
                <a:ea typeface="+mn-ea"/>
                <a:cs typeface="+mn-cs"/>
              </a:rPr>
              <a:t>App Service Environment</a:t>
            </a:r>
            <a:r>
              <a:rPr lang="en-CA" sz="1200" b="0" i="0" kern="1200" dirty="0">
                <a:solidFill>
                  <a:schemeClr val="tx1"/>
                </a:solidFill>
                <a:effectLst/>
                <a:latin typeface="+mn-lt"/>
                <a:ea typeface="+mn-ea"/>
                <a:cs typeface="+mn-cs"/>
              </a:rPr>
              <a:t> is a Premium </a:t>
            </a:r>
            <a:r>
              <a:rPr lang="en-CA" sz="1200" b="1" i="0" kern="1200" dirty="0">
                <a:solidFill>
                  <a:schemeClr val="tx1"/>
                </a:solidFill>
                <a:effectLst/>
                <a:latin typeface="+mn-lt"/>
                <a:ea typeface="+mn-ea"/>
                <a:cs typeface="+mn-cs"/>
              </a:rPr>
              <a:t>service </a:t>
            </a:r>
            <a:r>
              <a:rPr lang="en-CA" sz="1200" b="0" i="0" kern="1200" dirty="0">
                <a:solidFill>
                  <a:schemeClr val="tx1"/>
                </a:solidFill>
                <a:effectLst/>
                <a:latin typeface="+mn-lt"/>
                <a:ea typeface="+mn-ea"/>
                <a:cs typeface="+mn-cs"/>
              </a:rPr>
              <a:t>plan option of Azure </a:t>
            </a:r>
            <a:r>
              <a:rPr lang="en-CA" sz="1200" b="1" i="0" kern="1200" dirty="0">
                <a:solidFill>
                  <a:schemeClr val="tx1"/>
                </a:solidFill>
                <a:effectLst/>
                <a:latin typeface="+mn-lt"/>
                <a:ea typeface="+mn-ea"/>
                <a:cs typeface="+mn-cs"/>
              </a:rPr>
              <a:t>App Service</a:t>
            </a:r>
            <a:r>
              <a:rPr lang="en-CA" sz="1200" b="0" i="0" kern="1200" dirty="0">
                <a:solidFill>
                  <a:schemeClr val="tx1"/>
                </a:solidFill>
                <a:effectLst/>
                <a:latin typeface="+mn-lt"/>
                <a:ea typeface="+mn-ea"/>
                <a:cs typeface="+mn-cs"/>
              </a:rPr>
              <a:t> that provides a fully isolated and dedicated </a:t>
            </a:r>
            <a:r>
              <a:rPr lang="en-CA" sz="1200" b="1" i="0" kern="1200" dirty="0">
                <a:solidFill>
                  <a:schemeClr val="tx1"/>
                </a:solidFill>
                <a:effectLst/>
                <a:latin typeface="+mn-lt"/>
                <a:ea typeface="+mn-ea"/>
                <a:cs typeface="+mn-cs"/>
              </a:rPr>
              <a:t>environment</a:t>
            </a:r>
            <a:r>
              <a:rPr lang="en-CA" sz="1200" b="0" i="0" kern="1200" dirty="0">
                <a:solidFill>
                  <a:schemeClr val="tx1"/>
                </a:solidFill>
                <a:effectLst/>
                <a:latin typeface="+mn-lt"/>
                <a:ea typeface="+mn-ea"/>
                <a:cs typeface="+mn-cs"/>
              </a:rPr>
              <a:t> for securely running Azure </a:t>
            </a:r>
            <a:r>
              <a:rPr lang="en-CA" sz="1200" b="1" i="0" kern="1200" dirty="0">
                <a:solidFill>
                  <a:schemeClr val="tx1"/>
                </a:solidFill>
                <a:effectLst/>
                <a:latin typeface="+mn-lt"/>
                <a:ea typeface="+mn-ea"/>
                <a:cs typeface="+mn-cs"/>
              </a:rPr>
              <a:t>App Service apps</a:t>
            </a:r>
            <a:r>
              <a:rPr lang="en-CA" sz="1200" b="0" i="0" kern="1200" dirty="0">
                <a:solidFill>
                  <a:schemeClr val="tx1"/>
                </a:solidFill>
                <a:effectLst/>
                <a:latin typeface="+mn-lt"/>
                <a:ea typeface="+mn-ea"/>
                <a:cs typeface="+mn-cs"/>
              </a:rPr>
              <a:t> at high scale, including Web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Mobile </a:t>
            </a:r>
            <a:r>
              <a:rPr lang="en-CA" sz="1200" b="1" i="0" kern="1200" dirty="0">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API</a:t>
            </a:r>
            <a:r>
              <a:rPr lang="en-CA" sz="1200" b="1" i="0" kern="1200" dirty="0" err="1">
                <a:solidFill>
                  <a:schemeClr val="tx1"/>
                </a:solidFill>
                <a:effectLst/>
                <a:latin typeface="+mn-lt"/>
                <a:ea typeface="+mn-ea"/>
                <a:cs typeface="+mn-cs"/>
              </a:rPr>
              <a:t>Apps</a:t>
            </a:r>
            <a:r>
              <a:rPr lang="en-CA" sz="1200" b="0" i="0" kern="1200" dirty="0">
                <a:solidFill>
                  <a:schemeClr val="tx1"/>
                </a:solidFill>
                <a:effectLst/>
                <a:latin typeface="+mn-lt"/>
                <a:ea typeface="+mn-ea"/>
                <a:cs typeface="+mn-cs"/>
              </a:rPr>
              <a:t>.”</a:t>
            </a:r>
            <a:endParaRPr lang="en-CA" baseline="0" dirty="0"/>
          </a:p>
          <a:p>
            <a:endParaRPr lang="en-US" baseline="0" dirty="0"/>
          </a:p>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PREMIUM DISKS ONLY</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MARK RUSSINOVITCH STORY. GUY WENT TO DATA CENTER TO REPLACE UPS WITH SIX SCREWS. THREE PAIRS. ENTIRE POD WENT DOWN.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TRIAL FAILOVER TO SINGAPORE FOR EXAMPLE. HAVE VM LIVING IN SINGAPORE—ONLY CHARGED FOR COMPUTE. DO A TEST FAILOVER TO SINGAPORE, THEN YOU’RE CHARGED FOR COMPUTE, ETC DURING TRIAL FAILOVER. AT END OF TEST YOU’LL BE PROMPTED TO ALLOW MS TO CLEAN UP THE TEST FAILOVER RESOURCES</a:t>
            </a:r>
          </a:p>
          <a:p>
            <a:endParaRPr lang="en-CA" dirty="0"/>
          </a:p>
          <a:p>
            <a:endParaRPr lang="en-CA" dirty="0"/>
          </a:p>
          <a:p>
            <a:r>
              <a:rPr lang="en-CA" dirty="0"/>
              <a:t>BY THE WAY, AZURE CAN BE USED FOR AS NEEDED STORAGE FOR OTHER APPS</a:t>
            </a:r>
          </a:p>
          <a:p>
            <a:endParaRPr lang="en-CA" dirty="0"/>
          </a:p>
          <a:p>
            <a:r>
              <a:rPr lang="en-CA" dirty="0"/>
              <a:t>IN AN AVAILABILITY SET, UPTIME SLA GOES UP</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PUT ONLY ONE VM IN AN AVAILABILITY SET. MICROSOFT ASSUMES YOU HAVE AT LEAST TWO VMS PER SET AND WILL NOT NOTIFY YOU BEFORE REBOOTING FOR PATCHING. NO COST TO THE AVAILABILITY SET ITSELF, JUST THE RESOURCES WITHIN THE SET.</a:t>
            </a:r>
          </a:p>
          <a:p>
            <a:endParaRPr lang="en-CA" dirty="0"/>
          </a:p>
          <a:p>
            <a:r>
              <a:rPr lang="en-CA" dirty="0"/>
              <a:t>SERVER FARM IDEA. VMS ARE IDENTICAL IN TERMS OF WHAT’S RUNNING ON THEM. THEY COULD HAVE DIFFERENT SIZES.</a:t>
            </a:r>
          </a:p>
          <a:p>
            <a:endParaRPr lang="en-CA" dirty="0"/>
          </a:p>
          <a:p>
            <a:r>
              <a:rPr lang="en-CA" dirty="0"/>
              <a:t>VMS WITHIN AN AVAILABILITY SET ARE CUSTOMIZABLE </a:t>
            </a:r>
            <a:endParaRPr lang="en-US" dirty="0"/>
          </a:p>
          <a:p>
            <a:pPr marL="0" indent="0">
              <a:buFontTx/>
              <a:buNone/>
            </a:pPr>
            <a:endParaRPr lang="en-CA" sz="1200" b="0" i="0" kern="1200" dirty="0">
              <a:solidFill>
                <a:schemeClr val="tx1"/>
              </a:solidFill>
              <a:effectLst/>
              <a:latin typeface="+mn-lt"/>
              <a:ea typeface="+mn-ea"/>
              <a:cs typeface="+mn-cs"/>
            </a:endParaRPr>
          </a:p>
          <a:p>
            <a:pPr marL="0" indent="0">
              <a:buFontTx/>
              <a:buNone/>
            </a:pPr>
            <a:endParaRPr lang="en-CA" sz="1200" b="0" i="0" kern="1200" dirty="0">
              <a:solidFill>
                <a:schemeClr val="tx1"/>
              </a:solidFill>
              <a:effectLst/>
              <a:latin typeface="+mn-lt"/>
              <a:ea typeface="+mn-ea"/>
              <a:cs typeface="+mn-cs"/>
            </a:endParaRPr>
          </a:p>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p>
          <a:p>
            <a:pPr marL="171450" indent="-171450">
              <a:buFontTx/>
              <a:buChar char="-"/>
            </a:pPr>
            <a:endParaRPr lang="en-CA" baseline="0" dirty="0"/>
          </a:p>
          <a:p>
            <a:pPr marL="0" indent="0">
              <a:buFontTx/>
              <a:buNone/>
            </a:pPr>
            <a:r>
              <a:rPr lang="en-CA" baseline="0" dirty="0"/>
              <a:t>IMAGE IS IN LIBRARY</a:t>
            </a:r>
          </a:p>
          <a:p>
            <a:pPr marL="0" indent="0">
              <a:buFontTx/>
              <a:buNone/>
            </a:pPr>
            <a:endParaRPr lang="en-CA" baseline="0" dirty="0"/>
          </a:p>
          <a:p>
            <a:pPr marL="0" indent="0">
              <a:buFontTx/>
              <a:buNone/>
            </a:pPr>
            <a:r>
              <a:rPr lang="en-CA" baseline="0" dirty="0"/>
              <a:t>IF APPLICATION SUPPORTS IT, USE SCALE SETS</a:t>
            </a:r>
          </a:p>
          <a:p>
            <a:pPr marL="0" indent="0">
              <a:buFontTx/>
              <a:buNone/>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6/25/2018 5:49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6/25/2018 5:49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p>
          <a:p>
            <a:pPr>
              <a:defRPr/>
            </a:pPr>
            <a:endParaRPr lang="en-CA" dirty="0">
              <a:gradFill>
                <a:gsLst>
                  <a:gs pos="1250">
                    <a:srgbClr val="505050"/>
                  </a:gs>
                  <a:gs pos="100000">
                    <a:srgbClr val="505050"/>
                  </a:gs>
                </a:gsLst>
                <a:lin ang="5400000" scaled="0"/>
              </a:gradFill>
            </a:endParaRPr>
          </a:p>
          <a:p>
            <a:pPr>
              <a:defRPr/>
            </a:pPr>
            <a:endParaRPr lang="en-CA" dirty="0">
              <a:gradFill>
                <a:gsLst>
                  <a:gs pos="1250">
                    <a:srgbClr val="505050"/>
                  </a:gs>
                  <a:gs pos="100000">
                    <a:srgbClr val="505050"/>
                  </a:gs>
                </a:gsLst>
                <a:lin ang="5400000" scaled="0"/>
              </a:gradFill>
            </a:endParaRPr>
          </a:p>
          <a:p>
            <a:pPr>
              <a:defRPr/>
            </a:pPr>
            <a:r>
              <a:rPr lang="en-CA" dirty="0">
                <a:gradFill>
                  <a:gsLst>
                    <a:gs pos="1250">
                      <a:srgbClr val="505050"/>
                    </a:gs>
                    <a:gs pos="100000">
                      <a:srgbClr val="505050"/>
                    </a:gs>
                  </a:gsLst>
                  <a:lin ang="5400000" scaled="0"/>
                </a:gradFill>
              </a:rPr>
              <a:t>SERVICE FABRICS RUNS A LOT OF AZURE CAPABILITIES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6/25/2018 5:49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6/25/2018 5:49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46</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BATCH SERVICE ITSELF IS FREE. YOU PAY FOR WHAT YOU USE.</a:t>
            </a:r>
            <a:endParaRPr lang="en-US" dirty="0"/>
          </a:p>
          <a:p>
            <a:pPr marL="171450" indent="-171450">
              <a:buFontTx/>
              <a:buChar char="-"/>
            </a:pPr>
            <a:endParaRPr lang="en-US" dirty="0"/>
          </a:p>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6/25/2018 5:49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47</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NANOSERVER 300MB COMPARED TO WS2K16 3GB</a:t>
            </a:r>
          </a:p>
          <a:p>
            <a:endParaRPr lang="en-CA" dirty="0"/>
          </a:p>
          <a:p>
            <a:r>
              <a:rPr lang="en-CA" dirty="0"/>
              <a:t>LINUX BASED CONTAINERS SUPPORTED ON WS2K16</a:t>
            </a:r>
          </a:p>
          <a:p>
            <a:endParaRPr lang="en-CA" dirty="0"/>
          </a:p>
          <a:p>
            <a:r>
              <a:rPr lang="en-CA" dirty="0"/>
              <a:t>DOCKER LICENSE INCLUDED WITH WS2K16 LICENSE</a:t>
            </a:r>
          </a:p>
          <a:p>
            <a:endParaRPr lang="en-CA" dirty="0"/>
          </a:p>
          <a:p>
            <a:endParaRPr lang="en-CA" dirty="0"/>
          </a:p>
          <a:p>
            <a:r>
              <a:rPr lang="en-CA" dirty="0"/>
              <a:t>NESTED VIRTUALIZATION—RUN A HYPERVISOR IN A VM</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6/25/2018 5:49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69</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WANTS YOU TO MOVE FROM IAAS THROUGH PAAS TO SAAS—OFTEN A MULTI-YEAR PROCESS</a:t>
            </a:r>
          </a:p>
          <a:p>
            <a:endParaRPr lang="en-US" dirty="0"/>
          </a:p>
          <a:p>
            <a:endParaRPr lang="en-US" dirty="0"/>
          </a:p>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72</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VMS USAGE ROUNDS DOWN, I.E. 59 SECONDS ROUNDS DOWN TO 0</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6/25/2018 5:49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73</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p>
          <a:p>
            <a:endParaRPr lang="en-US" dirty="0"/>
          </a:p>
          <a:p>
            <a:r>
              <a:rPr lang="en-US" dirty="0"/>
              <a:t>ONE OF THE OLDEST SERVICES IN AZURE--FIRST TO MARKET.</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6/25/2018 5:49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77</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78</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79</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 SERVICE ENVIRONMENT. UNLIKE WEB APP, YOU CAN CHOOSE SIZE AND SCALE OF YOUR ENVIRONMENT IN TERMS OF CORES, ETC</a:t>
            </a:r>
          </a:p>
          <a:p>
            <a:r>
              <a:rPr lang="en-CA" dirty="0"/>
              <a:t>RUNS COMPUTE UNDER THE COVERS—YOU CAN CONTROL COMPUTE INFRASTRUCTURE</a:t>
            </a:r>
          </a:p>
          <a:p>
            <a:endParaRPr lang="en-CA" dirty="0"/>
          </a:p>
          <a:p>
            <a:r>
              <a:rPr lang="en-CA" dirty="0"/>
              <a:t>SHARED / DEDICATED APP SERVICE ENVIRONMENT</a:t>
            </a:r>
          </a:p>
          <a:p>
            <a:endParaRPr lang="en-CA" dirty="0"/>
          </a:p>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6/25/2018 5:49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82</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 PASS SQL DB SHOWN.</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OTHER ORGS AND DEVS CAN PUBLISH OR CONNECT THROUGH YOUR APIS, E.G. EXPOSING DATA TO PARTNER ORGS</a:t>
            </a:r>
            <a:endParaRPr lang="en-US" dirty="0"/>
          </a:p>
          <a:p>
            <a:endParaRPr lang="en-US" dirty="0"/>
          </a:p>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5:49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oleObject" Target="../embeddings/oleObject2.bin"/></Relationships>
</file>

<file path=ppt/slideLayouts/_rels/slideLayout44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1.emf"/><Relationship Id="rId4" Type="http://schemas.openxmlformats.org/officeDocument/2006/relationships/oleObject" Target="../embeddings/oleObject3.bin"/></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1.emf"/><Relationship Id="rId4" Type="http://schemas.openxmlformats.org/officeDocument/2006/relationships/oleObject" Target="../embeddings/oleObject4.bin"/></Relationships>
</file>

<file path=ppt/slideLayouts/_rels/slideLayout46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1.emf"/><Relationship Id="rId4" Type="http://schemas.openxmlformats.org/officeDocument/2006/relationships/oleObject" Target="../embeddings/oleObject5.bin"/></Relationships>
</file>

<file path=ppt/slideLayouts/_rels/slideLayout46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1.emf"/><Relationship Id="rId4" Type="http://schemas.openxmlformats.org/officeDocument/2006/relationships/oleObject" Target="../embeddings/oleObject6.bin"/></Relationships>
</file>

<file path=ppt/slideLayouts/_rels/slideLayout46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1.emf"/><Relationship Id="rId4" Type="http://schemas.openxmlformats.org/officeDocument/2006/relationships/oleObject" Target="../embeddings/oleObject7.bin"/></Relationships>
</file>

<file path=ppt/slideLayouts/_rels/slideLayout46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53.png"/><Relationship Id="rId5" Type="http://schemas.openxmlformats.org/officeDocument/2006/relationships/image" Target="../media/image51.emf"/><Relationship Id="rId4" Type="http://schemas.openxmlformats.org/officeDocument/2006/relationships/oleObject" Target="../embeddings/oleObject8.bin"/></Relationships>
</file>

<file path=ppt/slideLayouts/_rels/slideLayout466.xml.rels><?xml version="1.0" encoding="UTF-8" standalone="yes"?>
<Relationships xmlns="http://schemas.openxmlformats.org/package/2006/relationships"><Relationship Id="rId2" Type="http://schemas.openxmlformats.org/officeDocument/2006/relationships/slideMaster" Target="../slideMasters/slideMaster24.xml"/><Relationship Id="rId1" Type="http://schemas.openxmlformats.org/officeDocument/2006/relationships/themeOverride" Target="../theme/themeOverride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1.emf"/><Relationship Id="rId4" Type="http://schemas.openxmlformats.org/officeDocument/2006/relationships/oleObject" Target="../embeddings/oleObject9.bin"/></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6/25/2018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6/25/2018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6/25/2018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6/25/2018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6/25/2018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6/25/2018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6/25/2018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6/25/2018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6/25/2018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6/25/2018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6/25/2018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6/25/2018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7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410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276"/>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055598515"/>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19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92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2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34" Type="http://schemas.openxmlformats.org/officeDocument/2006/relationships/image" Target="../media/image50.emf"/><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oleObject" Target="../embeddings/oleObject1.bin"/><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tags" Target="../tags/tag1.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vmlDrawing" Target="../drawings/vmlDrawing1.v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theme" Target="../theme/theme24.xml"/><Relationship Id="rId8" Type="http://schemas.openxmlformats.org/officeDocument/2006/relationships/slideLayout" Target="../slideLayouts/slideLayout4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6/25/2018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6/25/2018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6/25/2018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6/25/2018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25.06.2018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6/25/2018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25.06.2018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33" imgW="377" imgH="377" progId="TCLayout.ActiveDocument.1">
                  <p:embed/>
                </p:oleObj>
              </mc:Choice>
              <mc:Fallback>
                <p:oleObj name="think-cell Slide" r:id="rId33" imgW="377" imgH="377" progId="TCLayout.ActiveDocument.1">
                  <p:embed/>
                  <p:pic>
                    <p:nvPicPr>
                      <p:cNvPr id="9" name="Object 8" hidden="1"/>
                      <p:cNvPicPr/>
                      <p:nvPr/>
                    </p:nvPicPr>
                    <p:blipFill>
                      <a:blip r:embed="rId34"/>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6/25/2018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98.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426.xml"/><Relationship Id="rId4" Type="http://schemas.openxmlformats.org/officeDocument/2006/relationships/image" Target="../media/image147.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149.png"/><Relationship Id="rId4" Type="http://schemas.openxmlformats.org/officeDocument/2006/relationships/image" Target="../media/image14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12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6.xml"/><Relationship Id="rId5" Type="http://schemas.openxmlformats.org/officeDocument/2006/relationships/image" Target="../media/image163.png"/><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71.jpeg"/></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4.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media" Target="../media/media1.mp4"/><Relationship Id="rId7" Type="http://schemas.openxmlformats.org/officeDocument/2006/relationships/image" Target="../media/image78.png"/><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4.xml"/><Relationship Id="rId4"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9.xml"/><Relationship Id="rId1" Type="http://schemas.openxmlformats.org/officeDocument/2006/relationships/slideLayout" Target="../slideLayouts/slideLayout113.xml"/><Relationship Id="rId5" Type="http://schemas.openxmlformats.org/officeDocument/2006/relationships/image" Target="../media/image85.png"/><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87.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87.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8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20.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0.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20.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0.xml"/></Relationships>
</file>

<file path=ppt/slides/_rels/slide4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2" Type="http://schemas.openxmlformats.org/officeDocument/2006/relationships/tags" Target="../tags/tag13.xml"/><Relationship Id="rId16" Type="http://schemas.openxmlformats.org/officeDocument/2006/relationships/notesSlide" Target="../notesSlides/notesSlide38.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slideLayout" Target="../slideLayouts/slideLayout251.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47.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07.xml"/><Relationship Id="rId6" Type="http://schemas.openxmlformats.org/officeDocument/2006/relationships/image" Target="../media/image99.emf"/><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10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74.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335.xml"/><Relationship Id="rId4" Type="http://schemas.openxmlformats.org/officeDocument/2006/relationships/image" Target="../media/image10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5.xml"/></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7.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3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5.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113.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4.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165.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74.xml"/><Relationship Id="rId5" Type="http://schemas.openxmlformats.org/officeDocument/2006/relationships/image" Target="../media/image57.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47.xml"/><Relationship Id="rId1" Type="http://schemas.openxmlformats.org/officeDocument/2006/relationships/tags" Target="../tags/tag26.xml"/><Relationship Id="rId5" Type="http://schemas.openxmlformats.org/officeDocument/2006/relationships/image" Target="../media/image115.emf"/><Relationship Id="rId4" Type="http://schemas.openxmlformats.org/officeDocument/2006/relationships/image" Target="../media/image114.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47.xml"/></Relationships>
</file>

<file path=ppt/slides/_rels/slide77.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notesSlide" Target="../notesSlides/notesSlide73.xml"/><Relationship Id="rId1" Type="http://schemas.openxmlformats.org/officeDocument/2006/relationships/slideLayout" Target="../slideLayouts/slideLayout107.xml"/><Relationship Id="rId6" Type="http://schemas.openxmlformats.org/officeDocument/2006/relationships/image" Target="../media/image119.emf"/><Relationship Id="rId5" Type="http://schemas.openxmlformats.org/officeDocument/2006/relationships/image" Target="../media/image118.png"/><Relationship Id="rId4" Type="http://schemas.openxmlformats.org/officeDocument/2006/relationships/image" Target="../media/image117.emf"/><Relationship Id="rId9" Type="http://schemas.openxmlformats.org/officeDocument/2006/relationships/image" Target="../media/image12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8.xml"/><Relationship Id="rId1" Type="http://schemas.openxmlformats.org/officeDocument/2006/relationships/slideLayout" Target="../slideLayouts/slideLayout107.xml"/><Relationship Id="rId5" Type="http://schemas.openxmlformats.org/officeDocument/2006/relationships/image" Target="../media/image125.emf"/><Relationship Id="rId4" Type="http://schemas.openxmlformats.org/officeDocument/2006/relationships/image" Target="../media/image124.emf"/></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17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85.xml"/><Relationship Id="rId1" Type="http://schemas.openxmlformats.org/officeDocument/2006/relationships/slideLayout" Target="../slideLayouts/slideLayout141.xml"/><Relationship Id="rId5" Type="http://schemas.openxmlformats.org/officeDocument/2006/relationships/image" Target="../media/image132.emf"/><Relationship Id="rId4" Type="http://schemas.openxmlformats.org/officeDocument/2006/relationships/image" Target="../media/image131.emf"/></Relationships>
</file>

<file path=ppt/slides/_rels/slide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94.xml"/></Relationships>
</file>

<file path=ppt/slides/_rels/slide9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92.xml"/><Relationship Id="rId1" Type="http://schemas.openxmlformats.org/officeDocument/2006/relationships/slideLayout" Target="../slideLayouts/slideLayout294.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133.xml"/><Relationship Id="rId5" Type="http://schemas.openxmlformats.org/officeDocument/2006/relationships/image" Target="../media/image101.emf"/><Relationship Id="rId4" Type="http://schemas.openxmlformats.org/officeDocument/2006/relationships/image" Target="../media/image134.png"/></Relationships>
</file>

<file path=ppt/slides/_rels/slide9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emf"/><Relationship Id="rId2" Type="http://schemas.openxmlformats.org/officeDocument/2006/relationships/notesSlide" Target="../notesSlides/notesSlide94.xml"/><Relationship Id="rId1" Type="http://schemas.openxmlformats.org/officeDocument/2006/relationships/slideLayout" Target="../slideLayouts/slideLayout113.xml"/><Relationship Id="rId6" Type="http://schemas.openxmlformats.org/officeDocument/2006/relationships/image" Target="../media/image138.png"/><Relationship Id="rId11" Type="http://schemas.openxmlformats.org/officeDocument/2006/relationships/image" Target="../media/image130.emf"/><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3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9FF6-EF8B-4D55-8AFF-FB53A0C4EAF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87B23E-1B5D-4DC1-988C-67387821E07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810FE31-4C2C-4771-9D7A-21E6E77888E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93550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2492-4E0A-4104-9BEC-FD5C22B7BFB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6224B44-1D97-45D0-BC85-177D282B84D5}"/>
              </a:ext>
            </a:extLst>
          </p:cNvPr>
          <p:cNvPicPr>
            <a:picLocks noChangeAspect="1"/>
          </p:cNvPicPr>
          <p:nvPr/>
        </p:nvPicPr>
        <p:blipFill rotWithShape="1">
          <a:blip r:embed="rId3"/>
          <a:srcRect l="10982" t="15238" r="38214" b="33016"/>
          <a:stretch/>
        </p:blipFill>
        <p:spPr>
          <a:xfrm>
            <a:off x="685799" y="351786"/>
            <a:ext cx="10798630" cy="6186912"/>
          </a:xfrm>
          <a:prstGeom prst="rect">
            <a:avLst/>
          </a:prstGeom>
        </p:spPr>
      </p:pic>
      <p:sp>
        <p:nvSpPr>
          <p:cNvPr id="7" name="Content Placeholder 6">
            <a:extLst>
              <a:ext uri="{FF2B5EF4-FFF2-40B4-BE49-F238E27FC236}">
                <a16:creationId xmlns:a16="http://schemas.microsoft.com/office/drawing/2014/main" id="{41DFFB49-5F03-43FD-AD48-684B7B2FFD6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0044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D27B-A5D7-4018-AA3E-2456F2BA2C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ADFFA3-9310-4186-9AEF-80C2C08502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C55CBD-7435-4409-89FD-9C7A14ABBC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9110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15980</TotalTime>
  <Words>12837</Words>
  <Application>Microsoft Office PowerPoint</Application>
  <PresentationFormat>Widescreen</PresentationFormat>
  <Paragraphs>2044</Paragraphs>
  <Slides>138</Slides>
  <Notes>134</Notes>
  <HiddenSlides>54</HiddenSlides>
  <MMClips>1</MMClips>
  <ScaleCrop>false</ScaleCrop>
  <HeadingPairs>
    <vt:vector size="8" baseType="variant">
      <vt:variant>
        <vt:lpstr>Fonts Used</vt:lpstr>
      </vt:variant>
      <vt:variant>
        <vt:i4>19</vt:i4>
      </vt:variant>
      <vt:variant>
        <vt:lpstr>Theme</vt:lpstr>
      </vt:variant>
      <vt:variant>
        <vt:i4>24</vt:i4>
      </vt:variant>
      <vt:variant>
        <vt:lpstr>Embedded OLE Servers</vt:lpstr>
      </vt:variant>
      <vt:variant>
        <vt:i4>1</vt:i4>
      </vt:variant>
      <vt:variant>
        <vt:lpstr>Slide Titles</vt:lpstr>
      </vt:variant>
      <vt:variant>
        <vt:i4>138</vt:i4>
      </vt:variant>
    </vt:vector>
  </HeadingPairs>
  <TitlesOfParts>
    <vt:vector size="182" baseType="lpstr">
      <vt:lpstr>ＭＳ Ｐゴシック</vt:lpstr>
      <vt:lpstr>ＭＳ Ｐゴシック</vt:lpstr>
      <vt:lpstr>&amp;quot</vt:lpstr>
      <vt:lpstr>Arial</vt:lpstr>
      <vt:lpstr>Calibri</vt:lpstr>
      <vt:lpstr>Calibri Light</vt:lpstr>
      <vt:lpstr>Consolas</vt:lpstr>
      <vt:lpstr>Courier New</vt:lpstr>
      <vt:lpstr>Helvetica Neue</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1_3CMG_MarketResearch_template_White_16-9_internalUse</vt:lpstr>
      <vt:lpstr>think-cell Slide</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PowerPoint Presentation</vt:lpstr>
      <vt:lpstr>VM Disks</vt:lpstr>
      <vt:lpstr>PowerPoint Presentation</vt:lpstr>
      <vt:lpstr>PowerPoint Presentation</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233</cp:revision>
  <dcterms:created xsi:type="dcterms:W3CDTF">2017-06-01T19:54:22Z</dcterms:created>
  <dcterms:modified xsi:type="dcterms:W3CDTF">2018-06-25T12:49:56Z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